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Merriweather Light"/>
      <p:regular r:id="rId21"/>
      <p:bold r:id="rId22"/>
      <p:italic r:id="rId23"/>
      <p:boldItalic r:id="rId24"/>
    </p:embeddedFont>
    <p:embeddedFont>
      <p:font typeface="Merriweather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MerriweatherLight-bold.fntdata"/><Relationship Id="rId21" Type="http://schemas.openxmlformats.org/officeDocument/2006/relationships/font" Target="fonts/MerriweatherLight-regular.fntdata"/><Relationship Id="rId24" Type="http://schemas.openxmlformats.org/officeDocument/2006/relationships/font" Target="fonts/MerriweatherLight-boldItalic.fntdata"/><Relationship Id="rId23" Type="http://schemas.openxmlformats.org/officeDocument/2006/relationships/font" Target="fonts/Merriweather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bold.fntdata"/><Relationship Id="rId25" Type="http://schemas.openxmlformats.org/officeDocument/2006/relationships/font" Target="fonts/Merriweather-regular.fntdata"/><Relationship Id="rId28" Type="http://schemas.openxmlformats.org/officeDocument/2006/relationships/font" Target="fonts/Merriweather-boldItalic.fntdata"/><Relationship Id="rId27" Type="http://schemas.openxmlformats.org/officeDocument/2006/relationships/font" Target="fonts/Merriweath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920047fb3e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920047fb3e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20047fb3e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920047fb3e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91ebeee133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91ebeee133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20047fb3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920047fb3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920047fb3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920047fb3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920047fb3e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920047fb3e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20047fb3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920047fb3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20047fb3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20047fb3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920047fb3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920047fb3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920047fb3e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920047fb3e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Rola rodzica w relacjach z dzieckiem.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Jak utrzymać więź z dziećmi w epoce nowych technologii cyfrowych?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2300185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Justyna Staszewska</a:t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7128100" y="4585175"/>
            <a:ext cx="28986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justynastaszewska.pl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3955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Korzyści wynikające z uważności</a:t>
            </a:r>
            <a:endParaRPr/>
          </a:p>
        </p:txBody>
      </p:sp>
      <p:sp>
        <p:nvSpPr>
          <p:cNvPr id="133" name="Google Shape;133;p22"/>
          <p:cNvSpPr txBox="1"/>
          <p:nvPr/>
        </p:nvSpPr>
        <p:spPr>
          <a:xfrm>
            <a:off x="395250" y="1541575"/>
            <a:ext cx="8353500" cy="30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 Light"/>
              <a:buChar char="●"/>
            </a:pPr>
            <a:r>
              <a:rPr lang="pl">
                <a:latin typeface="Merriweather Light"/>
                <a:ea typeface="Merriweather Light"/>
                <a:cs typeface="Merriweather Light"/>
                <a:sym typeface="Merriweather Light"/>
              </a:rPr>
              <a:t>łagodzenie różnego typu problemów psychologicznych i zdrowotnych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 Light"/>
              <a:buChar char="●"/>
            </a:pPr>
            <a:r>
              <a:rPr lang="pl">
                <a:latin typeface="Merriweather Light"/>
                <a:ea typeface="Merriweather Light"/>
                <a:cs typeface="Merriweather Light"/>
                <a:sym typeface="Merriweather Light"/>
              </a:rPr>
              <a:t>zmniejszenie ilości impulsywnych reakcji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 Light"/>
              <a:buChar char="●"/>
            </a:pPr>
            <a:r>
              <a:rPr lang="pl">
                <a:latin typeface="Merriweather Light"/>
                <a:ea typeface="Merriweather Light"/>
                <a:cs typeface="Merriweather Light"/>
                <a:sym typeface="Merriweather Light"/>
              </a:rPr>
              <a:t>stosowanie konstruktywnych strategii radzenia sobie ze stresem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 Light"/>
              <a:buChar char="●"/>
            </a:pPr>
            <a:r>
              <a:rPr lang="pl">
                <a:latin typeface="Merriweather Light"/>
                <a:ea typeface="Merriweather Light"/>
                <a:cs typeface="Merriweather Light"/>
                <a:sym typeface="Merriweather Light"/>
              </a:rPr>
              <a:t>przewaga emocji pozytywnych nad negatywnymi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 Light"/>
              <a:buChar char="●"/>
            </a:pPr>
            <a:r>
              <a:rPr lang="pl">
                <a:latin typeface="Merriweather Light"/>
                <a:ea typeface="Merriweather Light"/>
                <a:cs typeface="Merriweather Light"/>
                <a:sym typeface="Merriweather Light"/>
              </a:rPr>
              <a:t>niższy poziom lęku, depresyjności oraz neurotyzmu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 Light"/>
              <a:buChar char="●"/>
            </a:pPr>
            <a:r>
              <a:rPr lang="pl">
                <a:latin typeface="Merriweather Light"/>
                <a:ea typeface="Merriweather Light"/>
                <a:cs typeface="Merriweather Light"/>
                <a:sym typeface="Merriweather Light"/>
              </a:rPr>
              <a:t>większy dobrostan psychiczny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 Light"/>
              <a:buChar char="●"/>
            </a:pPr>
            <a:r>
              <a:rPr lang="pl">
                <a:latin typeface="Merriweather Light"/>
                <a:ea typeface="Merriweather Light"/>
                <a:cs typeface="Merriweather Light"/>
                <a:sym typeface="Merriweather Light"/>
              </a:rPr>
              <a:t>większy optymizm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 Light"/>
              <a:buChar char="●"/>
            </a:pPr>
            <a:r>
              <a:rPr lang="pl">
                <a:latin typeface="Merriweather Light"/>
                <a:ea typeface="Merriweather Light"/>
                <a:cs typeface="Merriweather Light"/>
                <a:sym typeface="Merriweather Light"/>
              </a:rPr>
              <a:t>poczucie samorealizacji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 Light"/>
              <a:buChar char="●"/>
            </a:pPr>
            <a:r>
              <a:rPr lang="pl">
                <a:latin typeface="Merriweather Light"/>
                <a:ea typeface="Merriweather Light"/>
                <a:cs typeface="Merriweather Light"/>
                <a:sym typeface="Merriweather Light"/>
              </a:rPr>
              <a:t>wyższa samoocena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 Light"/>
              <a:buChar char="●"/>
            </a:pPr>
            <a:r>
              <a:rPr lang="pl">
                <a:latin typeface="Merriweather Light"/>
                <a:ea typeface="Merriweather Light"/>
                <a:cs typeface="Merriweather Light"/>
                <a:sym typeface="Merriweather Light"/>
              </a:rPr>
              <a:t>zwiększona satysfakcja w relacjach partnerskich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 Light"/>
              <a:buChar char="●"/>
            </a:pPr>
            <a:r>
              <a:rPr lang="pl">
                <a:latin typeface="Merriweather Light"/>
                <a:ea typeface="Merriweather Light"/>
                <a:cs typeface="Merriweather Light"/>
                <a:sym typeface="Merriweather Light"/>
              </a:rPr>
              <a:t>lepsza zdolność konstruktywnego rozwiązywania konfliktów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400"/>
              <a:buFont typeface="Merriweather Light"/>
              <a:buChar char="●"/>
            </a:pPr>
            <a:r>
              <a:rPr lang="pl">
                <a:latin typeface="Merriweather Light"/>
                <a:ea typeface="Merriweather Light"/>
                <a:cs typeface="Merriweather Light"/>
                <a:sym typeface="Merriweather Light"/>
              </a:rPr>
              <a:t>większa sprawność komunikowania swoich emocji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Uważne rodzicielstwo </a:t>
            </a:r>
            <a:r>
              <a:rPr lang="pl" sz="1550"/>
              <a:t>(Duncan, Coatsworth, Greenberg 2009)</a:t>
            </a:r>
            <a:endParaRPr sz="3300"/>
          </a:p>
        </p:txBody>
      </p:sp>
      <p:sp>
        <p:nvSpPr>
          <p:cNvPr id="139" name="Google Shape;139;p23"/>
          <p:cNvSpPr txBox="1"/>
          <p:nvPr/>
        </p:nvSpPr>
        <p:spPr>
          <a:xfrm>
            <a:off x="184475" y="1541575"/>
            <a:ext cx="5889600" cy="3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pl">
                <a:latin typeface="Merriweather"/>
                <a:ea typeface="Merriweather"/>
                <a:cs typeface="Merriweather"/>
                <a:sym typeface="Merriweather"/>
              </a:rPr>
              <a:t>uważne słuchanie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pl">
                <a:latin typeface="Merriweather"/>
                <a:ea typeface="Merriweather"/>
                <a:cs typeface="Merriweather"/>
                <a:sym typeface="Merriweather"/>
              </a:rPr>
              <a:t>kultywowanie postawy braku oceny względem siebie i dziecka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pl">
                <a:latin typeface="Merriweather"/>
                <a:ea typeface="Merriweather"/>
                <a:cs typeface="Merriweather"/>
                <a:sym typeface="Merriweather"/>
              </a:rPr>
              <a:t>świadomość emocji własnych i emocji dziecka oraz jak wpływają one na dynamikę tej relacji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pl">
                <a:latin typeface="Merriweather"/>
                <a:ea typeface="Merriweather"/>
                <a:cs typeface="Merriweather"/>
                <a:sym typeface="Merriweather"/>
              </a:rPr>
              <a:t>umiejętność samoregulacji w rodzicielstwie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pl">
                <a:latin typeface="Merriweather"/>
                <a:ea typeface="Merriweather"/>
                <a:cs typeface="Merriweather"/>
                <a:sym typeface="Merriweather"/>
              </a:rPr>
              <a:t>rozwijanie postawy współczucia względem siebie i dziecka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pl">
                <a:latin typeface="Merriweather"/>
                <a:ea typeface="Merriweather"/>
                <a:cs typeface="Merriweather"/>
                <a:sym typeface="Merriweather"/>
              </a:rPr>
              <a:t>współczucie – pragnienie łagodzenia cierpienia swojego lub innych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6074075" y="1541575"/>
            <a:ext cx="3601924" cy="3601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idx="4294967295" type="title"/>
          </p:nvPr>
        </p:nvSpPr>
        <p:spPr>
          <a:xfrm>
            <a:off x="364425" y="7776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Do czego jest mi to potrzebne?</a:t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4572000" y="1283150"/>
            <a:ext cx="39924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erriweather"/>
              <a:buAutoNum type="arabicParenR"/>
            </a:pPr>
            <a:r>
              <a:rPr lang="pl" sz="1500">
                <a:latin typeface="Merriweather"/>
                <a:ea typeface="Merriweather"/>
                <a:cs typeface="Merriweather"/>
                <a:sym typeface="Merriweather"/>
              </a:rPr>
              <a:t>zdobywanie wiedzy </a:t>
            </a:r>
            <a:endParaRPr sz="15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erriweather"/>
              <a:buAutoNum type="arabicParenR"/>
            </a:pPr>
            <a:r>
              <a:rPr lang="pl" sz="1500">
                <a:latin typeface="Merriweather"/>
                <a:ea typeface="Merriweather"/>
                <a:cs typeface="Merriweather"/>
                <a:sym typeface="Merriweather"/>
              </a:rPr>
              <a:t>uniknięcie kontaktu z otoczeniem</a:t>
            </a:r>
            <a:endParaRPr sz="15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erriweather"/>
              <a:buAutoNum type="arabicParenR"/>
            </a:pPr>
            <a:r>
              <a:rPr lang="pl" sz="1500">
                <a:latin typeface="Merriweather"/>
                <a:ea typeface="Merriweather"/>
                <a:cs typeface="Merriweather"/>
                <a:sym typeface="Merriweather"/>
              </a:rPr>
              <a:t>poczucie wpływu na rzeczywistość</a:t>
            </a:r>
            <a:endParaRPr sz="15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erriweather"/>
              <a:buAutoNum type="arabicParenR"/>
            </a:pPr>
            <a:r>
              <a:rPr lang="pl" sz="1500">
                <a:latin typeface="Merriweather"/>
                <a:ea typeface="Merriweather"/>
                <a:cs typeface="Merriweather"/>
                <a:sym typeface="Merriweather"/>
              </a:rPr>
              <a:t>osiągniecie sukcesu niewielkim  wysiłkiem</a:t>
            </a:r>
            <a:endParaRPr sz="15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erriweather"/>
              <a:buAutoNum type="arabicParenR"/>
            </a:pPr>
            <a:r>
              <a:rPr lang="pl" sz="1500">
                <a:latin typeface="Merriweather"/>
                <a:ea typeface="Merriweather"/>
                <a:cs typeface="Merriweather"/>
                <a:sym typeface="Merriweather"/>
              </a:rPr>
              <a:t>odnalezienie stałości w życiu</a:t>
            </a:r>
            <a:endParaRPr sz="15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erriweather"/>
              <a:buAutoNum type="arabicParenR"/>
            </a:pPr>
            <a:r>
              <a:rPr lang="pl" sz="1500">
                <a:latin typeface="Merriweather"/>
                <a:ea typeface="Merriweather"/>
                <a:cs typeface="Merriweather"/>
                <a:sym typeface="Merriweather"/>
              </a:rPr>
              <a:t>poczucie wspólnoty</a:t>
            </a:r>
            <a:endParaRPr sz="15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525" y="1930550"/>
            <a:ext cx="2234005" cy="32129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justynastaszewska.pl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To nie </a:t>
            </a:r>
            <a:r>
              <a:rPr lang="pl" u="sng"/>
              <a:t>dostępność</a:t>
            </a:r>
            <a:r>
              <a:rPr lang="pl"/>
              <a:t> jest </a:t>
            </a:r>
            <a:r>
              <a:rPr lang="pl">
                <a:solidFill>
                  <a:schemeClr val="accent2"/>
                </a:solidFill>
              </a:rPr>
              <a:t>problemem</a:t>
            </a:r>
            <a:r>
              <a:rPr lang="pl"/>
              <a:t>, lecz potrzeba, a nawet </a:t>
            </a:r>
            <a:r>
              <a:rPr lang="pl" u="sng">
                <a:solidFill>
                  <a:schemeClr val="accent2"/>
                </a:solidFill>
              </a:rPr>
              <a:t>uwarunkowanie</a:t>
            </a:r>
            <a:r>
              <a:rPr lang="pl"/>
              <a:t>.</a:t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4809200" y="1702725"/>
            <a:ext cx="4176600" cy="10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Merriweather"/>
                <a:ea typeface="Merriweather"/>
                <a:cs typeface="Merriweather"/>
                <a:sym typeface="Merriweather"/>
              </a:rPr>
              <a:t>trudne emocje → ekran jako rozwiązanie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118600" y="4703750"/>
            <a:ext cx="42954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justynastaszewska.pl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4900" y="2214650"/>
            <a:ext cx="4425201" cy="2928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688" y="43505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WIĘŹ</a:t>
            </a: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3066598" y="1521675"/>
            <a:ext cx="30108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Merriweather"/>
                <a:ea typeface="Merriweather"/>
                <a:cs typeface="Merriweather"/>
                <a:sym typeface="Merriweather"/>
              </a:rPr>
              <a:t>niewidzialna, nierozerwalna nić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777288" y="4071325"/>
            <a:ext cx="75894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Merriweather"/>
                <a:ea typeface="Merriweather"/>
                <a:cs typeface="Merriweather"/>
                <a:sym typeface="Merriweather"/>
              </a:rPr>
              <a:t>Dla rozwoju pozytywnych uczuć u dzieci ważne jest, aby rodzice odczuwali psychiczny i fizyczny dobrostan.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0" y="474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justynastaszewska.pl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1098" y="2009175"/>
            <a:ext cx="2761805" cy="1869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613" y="152400"/>
            <a:ext cx="6860766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Jak dbać o więź?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4631500" y="593150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Czy więź może ustać?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Czy konflikt stanowi o zerwaniu więzi?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Jak dbać o jakość więzi?</a:t>
            </a:r>
            <a:endParaRPr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8475" y="2355700"/>
            <a:ext cx="4835523" cy="227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92225" y="46261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justynastaszewska.pl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Koncepcja rozwoju Erika Eriksona</a:t>
            </a:r>
            <a:endParaRPr/>
          </a:p>
        </p:txBody>
      </p:sp>
      <p:sp>
        <p:nvSpPr>
          <p:cNvPr id="110" name="Google Shape;110;p19"/>
          <p:cNvSpPr txBox="1"/>
          <p:nvPr/>
        </p:nvSpPr>
        <p:spPr>
          <a:xfrm>
            <a:off x="311725" y="1726025"/>
            <a:ext cx="8419200" cy="3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>
                <a:latin typeface="Merriweather"/>
                <a:ea typeface="Merriweather"/>
                <a:cs typeface="Merriweather"/>
                <a:sym typeface="Merriweather"/>
              </a:rPr>
              <a:t>0-2 → ufność/nieufność → nadzieja</a:t>
            </a:r>
            <a:endParaRPr sz="17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>
                <a:latin typeface="Merriweather"/>
                <a:ea typeface="Merriweather"/>
                <a:cs typeface="Merriweather"/>
                <a:sym typeface="Merriweather"/>
              </a:rPr>
              <a:t>2-4 → autonomia/wstyd i niepewność → wola</a:t>
            </a:r>
            <a:endParaRPr sz="17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>
                <a:latin typeface="Merriweather"/>
                <a:ea typeface="Merriweather"/>
                <a:cs typeface="Merriweather"/>
                <a:sym typeface="Merriweather"/>
              </a:rPr>
              <a:t>4-7 → inicjatywa/poczucie winy → zdecydowanie </a:t>
            </a:r>
            <a:endParaRPr sz="17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>
                <a:latin typeface="Merriweather"/>
                <a:ea typeface="Merriweather"/>
                <a:cs typeface="Merriweather"/>
                <a:sym typeface="Merriweather"/>
              </a:rPr>
              <a:t>7-12 → pracowitość/poczucie niższości → kompetencja</a:t>
            </a:r>
            <a:endParaRPr sz="17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>
                <a:latin typeface="Merriweather"/>
                <a:ea typeface="Merriweather"/>
                <a:cs typeface="Merriweather"/>
                <a:sym typeface="Merriweather"/>
              </a:rPr>
              <a:t>12-18 → tożsamość/niepewność roli → wierność</a:t>
            </a:r>
            <a:endParaRPr sz="1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7198050" y="46856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justynastaszewska.pl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70275" y="395525"/>
            <a:ext cx="89553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l" sz="2000"/>
              <a:t>Dziesięć cech prawidłowo funkcjonujących rodzin wg Janet G. Woititz</a:t>
            </a:r>
            <a:endParaRPr sz="2000"/>
          </a:p>
        </p:txBody>
      </p:sp>
      <p:sp>
        <p:nvSpPr>
          <p:cNvPr id="117" name="Google Shape;117;p20"/>
          <p:cNvSpPr txBox="1"/>
          <p:nvPr/>
        </p:nvSpPr>
        <p:spPr>
          <a:xfrm>
            <a:off x="142225" y="1350100"/>
            <a:ext cx="8195400" cy="30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Merriweather"/>
                <a:ea typeface="Merriweather"/>
                <a:cs typeface="Merriweather"/>
                <a:sym typeface="Merriweather"/>
              </a:rPr>
              <a:t>1. Opieka nad dziećmi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>
                <a:latin typeface="Merriweather"/>
                <a:ea typeface="Merriweather"/>
                <a:cs typeface="Merriweather"/>
                <a:sym typeface="Merriweather"/>
              </a:rPr>
              <a:t>2. Komunikaty formułowane w jasny i zrozumiały sposób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>
                <a:latin typeface="Merriweather"/>
                <a:ea typeface="Merriweather"/>
                <a:cs typeface="Merriweather"/>
                <a:sym typeface="Merriweather"/>
              </a:rPr>
              <a:t>3. Pewność dziecka, że zawsze jest kochane, nawet jeżeli jego zachowanie jest nie do przyjęcia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>
                <a:latin typeface="Merriweather"/>
                <a:ea typeface="Merriweather"/>
                <a:cs typeface="Merriweather"/>
                <a:sym typeface="Merriweather"/>
              </a:rPr>
              <a:t>4. Granice prywatności dziecka są szanowane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>
                <a:latin typeface="Merriweather"/>
                <a:ea typeface="Merriweather"/>
                <a:cs typeface="Merriweather"/>
                <a:sym typeface="Merriweather"/>
              </a:rPr>
              <a:t>5. Rodzice akceptują wszystkie uczucia dziecka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>
                <a:latin typeface="Merriweather"/>
                <a:ea typeface="Merriweather"/>
                <a:cs typeface="Merriweather"/>
                <a:sym typeface="Merriweather"/>
              </a:rPr>
              <a:t>6. Rodzice są nauczycielami i przewodnikami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pl">
                <a:latin typeface="Merriweather"/>
                <a:ea typeface="Merriweather"/>
                <a:cs typeface="Merriweather"/>
                <a:sym typeface="Merriweather"/>
              </a:rPr>
              <a:t>7. Rozsądne ograniczenia i zależności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pl">
                <a:latin typeface="Merriweather"/>
                <a:ea typeface="Merriweather"/>
                <a:cs typeface="Merriweather"/>
                <a:sym typeface="Merriweather"/>
              </a:rPr>
              <a:t>8. Wymagania dostosowane do wieku dzieci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pl">
                <a:latin typeface="Merriweather"/>
                <a:ea typeface="Merriweather"/>
                <a:cs typeface="Merriweather"/>
                <a:sym typeface="Merriweather"/>
              </a:rPr>
              <a:t>9. Przekonanie dziecka, że jest cenione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pl">
                <a:latin typeface="Merriweather"/>
                <a:ea typeface="Merriweather"/>
                <a:cs typeface="Merriweather"/>
                <a:sym typeface="Merriweather"/>
              </a:rPr>
              <a:t>10. Życie jest organizowane, istnieje planowanie i zdolność do przeciwstawiania się kryzysom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272200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4200"/>
              <a:t>Mindfulness</a:t>
            </a:r>
            <a:endParaRPr sz="4200"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4572000" y="-228575"/>
            <a:ext cx="43611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erriweather Light"/>
              <a:buChar char="●"/>
            </a:pPr>
            <a:r>
              <a:rPr lang="pl" sz="1600">
                <a:solidFill>
                  <a:srgbClr val="000000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utrzymywanie świadomości w czasie teraźniejszym</a:t>
            </a:r>
            <a:endParaRPr sz="1600">
              <a:solidFill>
                <a:srgbClr val="000000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erriweather Light"/>
              <a:buChar char="●"/>
            </a:pPr>
            <a:r>
              <a:rPr lang="pl" sz="1600">
                <a:solidFill>
                  <a:srgbClr val="000000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kultywowanie postawy akceptacji oraz braku oceny wobec swojego bieżącego doświadczenia</a:t>
            </a:r>
            <a:endParaRPr sz="1600">
              <a:solidFill>
                <a:srgbClr val="000000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272200" y="1471500"/>
            <a:ext cx="3706500" cy="22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>
                <a:solidFill>
                  <a:schemeClr val="accent3"/>
                </a:solidFill>
                <a:latin typeface="Merriweather"/>
                <a:ea typeface="Merriweather"/>
                <a:cs typeface="Merriweather"/>
                <a:sym typeface="Merriweather"/>
              </a:rPr>
              <a:t>Świadomość, która pojawia się na skutek celowego, nieoceniającego zwracania uwagi na  ujawniające się z chwili na chwilę doświadczenie.</a:t>
            </a:r>
            <a:endParaRPr sz="1700">
              <a:solidFill>
                <a:schemeClr val="accent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i="1" lang="pl" sz="1700">
                <a:solidFill>
                  <a:schemeClr val="accent3"/>
                </a:solidFill>
                <a:latin typeface="Merriweather"/>
                <a:ea typeface="Merriweather"/>
                <a:cs typeface="Merriweather"/>
                <a:sym typeface="Merriweather"/>
              </a:rPr>
              <a:t>(Jon Kabat-Zinn)</a:t>
            </a:r>
            <a:endParaRPr i="1" sz="1700">
              <a:solidFill>
                <a:schemeClr val="accent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7463" y="2165775"/>
            <a:ext cx="2977725" cy="297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105400" y="46247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justynastaszewska.pl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5507475" y="2240000"/>
            <a:ext cx="3491400" cy="23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l">
                <a:solidFill>
                  <a:schemeClr val="accen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Stan umysłu charakteryzujący się elastycznością, otwartością na nowe doświadczenia oraz aktywnym rozróżnieniem pomiędzy obiektami pojawiającymi się w świadomości, polegającym na uwzględnianiu różnych perspektyw i ciągłym tworzeniu nowych kategorii dla obiektów. </a:t>
            </a:r>
            <a:r>
              <a:rPr i="1" lang="pl">
                <a:solidFill>
                  <a:schemeClr val="accent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(Ellen Lagner)</a:t>
            </a:r>
            <a:endParaRPr i="1">
              <a:solidFill>
                <a:schemeClr val="accent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